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6" r:id="rId1"/>
  </p:sldMasterIdLst>
  <p:notesMasterIdLst>
    <p:notesMasterId r:id="rId16"/>
  </p:notesMasterIdLst>
  <p:sldIdLst>
    <p:sldId id="256" r:id="rId2"/>
    <p:sldId id="259" r:id="rId3"/>
    <p:sldId id="257" r:id="rId4"/>
    <p:sldId id="271" r:id="rId5"/>
    <p:sldId id="260" r:id="rId6"/>
    <p:sldId id="258" r:id="rId7"/>
    <p:sldId id="261" r:id="rId8"/>
    <p:sldId id="264" r:id="rId9"/>
    <p:sldId id="265" r:id="rId10"/>
    <p:sldId id="266" r:id="rId11"/>
    <p:sldId id="267" r:id="rId12"/>
    <p:sldId id="268" r:id="rId13"/>
    <p:sldId id="270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51"/>
    <p:restoredTop sz="93590"/>
  </p:normalViewPr>
  <p:slideViewPr>
    <p:cSldViewPr snapToGrid="0" snapToObjects="1">
      <p:cViewPr varScale="1">
        <p:scale>
          <a:sx n="99" d="100"/>
          <a:sy n="99" d="100"/>
        </p:scale>
        <p:origin x="17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AE5C4F-3D47-504B-9645-B2FBA111322D}" type="datetimeFigureOut">
              <a:rPr lang="en-US" smtClean="0"/>
              <a:t>5/2/18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0A964-E671-C34C-B3E3-1EB28CA3B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556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0A964-E671-C34C-B3E3-1EB28CA3BA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87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Breaking down this presentation into the path followed by the report, we’ll begin with a comprehensive review into WSN protocols/execution platforms and the issues they face in day-to-day operation </a:t>
            </a:r>
          </a:p>
          <a:p>
            <a:r>
              <a:rPr lang="en-US" dirty="0"/>
              <a:t>An alternate title for this project is…. Which is broken down into:</a:t>
            </a:r>
          </a:p>
          <a:p>
            <a:r>
              <a:rPr lang="en-US" dirty="0"/>
              <a:t>- Defining our own protocol and its communication policies - two vastly different options as we’ll see in the li review shortly which we’ll take inspiration from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0A964-E671-C34C-B3E3-1EB28CA3BA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316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0A964-E671-C34C-B3E3-1EB28CA3BA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270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50A964-E671-C34C-B3E3-1EB28CA3BA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128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50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91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007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751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503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946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983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240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2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842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B26069F-F139-2F41-9D15-7ECAC82C03CF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852A48A-F6BA-9049-AAEF-1E53F9D771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240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EBD17-E5D6-5B4E-8BC4-BEF748EBBB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Real-Time communication guarantees OVER Mote Runner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C0EC00-9C23-8E4F-A6C6-3BB9C4D77A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Jonathan Derrick</a:t>
            </a:r>
          </a:p>
          <a:p>
            <a:r>
              <a:rPr lang="en-US" dirty="0"/>
              <a:t>Supervisor: Leandro Soares Indrusiak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771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E5F11-5D03-814F-BE49-F418E1CDC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703" y="440429"/>
            <a:ext cx="3290594" cy="1141497"/>
          </a:xfrm>
        </p:spPr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F285B-C130-7048-89D4-85F13F372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Optimal timeslot growth slower than expected</a:t>
            </a:r>
          </a:p>
          <a:p>
            <a:pPr lvl="1"/>
            <a:r>
              <a:rPr lang="en-US" dirty="0"/>
              <a:t>10:  24ms 20: 25ms 30: 25ms 40: 27ms 50: 27ms</a:t>
            </a:r>
          </a:p>
          <a:p>
            <a:pPr lvl="1"/>
            <a:r>
              <a:rPr lang="en-US" dirty="0"/>
              <a:t>Large growth in packet fault rate</a:t>
            </a:r>
          </a:p>
          <a:p>
            <a:r>
              <a:rPr lang="en-US" dirty="0"/>
              <a:t>Synchronisation constant found to be 25ms </a:t>
            </a:r>
          </a:p>
          <a:p>
            <a:pPr lvl="1"/>
            <a:r>
              <a:rPr lang="en-US" dirty="0"/>
              <a:t>Slight fluctuations but down to measuring apparatus</a:t>
            </a:r>
          </a:p>
          <a:p>
            <a:r>
              <a:rPr lang="en-US" dirty="0"/>
              <a:t>Response times computed and real values recorded</a:t>
            </a:r>
          </a:p>
          <a:p>
            <a:pPr lvl="1"/>
            <a:r>
              <a:rPr lang="en-US" dirty="0"/>
              <a:t>Model holds up well, averages less than or equal to proposed ones</a:t>
            </a:r>
          </a:p>
          <a:p>
            <a:pPr lvl="1"/>
            <a:r>
              <a:rPr lang="en-US" dirty="0"/>
              <a:t>STF has a better average response time</a:t>
            </a:r>
          </a:p>
          <a:p>
            <a:r>
              <a:rPr lang="en-US" dirty="0"/>
              <a:t>Integrity analysis showed poor management of external interference as rate of change increased</a:t>
            </a:r>
          </a:p>
          <a:p>
            <a:pPr lv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6D2401-801B-B24D-B041-D22354345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" y="1854200"/>
            <a:ext cx="3911600" cy="2933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D7BB36-1440-7940-9C29-5AA31C697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060174"/>
            <a:ext cx="4572000" cy="122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112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2A73B-17C3-1F46-AE99-2DAA8E152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CONLCUSIONS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5DAE7-399D-E24A-993A-77B8FDF3E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LikeWHART is a slow WSN protocol (25ms timeslot vs 10ms for WirelessHART </a:t>
            </a:r>
            <a:r>
              <a:rPr lang="en-US" dirty="0">
                <a:highlight>
                  <a:srgbClr val="FFFF00"/>
                </a:highlight>
              </a:rPr>
              <a:t>[10]</a:t>
            </a:r>
            <a:r>
              <a:rPr lang="en-US" dirty="0"/>
              <a:t> )</a:t>
            </a:r>
          </a:p>
          <a:p>
            <a:r>
              <a:rPr lang="en-US" dirty="0"/>
              <a:t>LikeWHART doesn’t handle external interference at all – it just drops packets (lack of packet acknowledgements)</a:t>
            </a:r>
          </a:p>
          <a:p>
            <a:r>
              <a:rPr lang="en-US" dirty="0"/>
              <a:t>Synchronisation constant introduced and, is constant</a:t>
            </a:r>
          </a:p>
          <a:p>
            <a:pPr lvl="1"/>
            <a:r>
              <a:rPr lang="en-US" dirty="0"/>
              <a:t>Need to reduce this, as large as a timeslot</a:t>
            </a:r>
          </a:p>
          <a:p>
            <a:r>
              <a:rPr lang="en-US" dirty="0"/>
              <a:t>Response time models proved to be correct</a:t>
            </a:r>
          </a:p>
          <a:p>
            <a:r>
              <a:rPr lang="en-US" dirty="0"/>
              <a:t>LikeWHART needs a lot more work to be usable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0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37813-8806-DD41-833F-A5B972232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020FB-6A5F-D54A-B0B4-C3EE4C13F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LikeWHART limited by execution platform severely</a:t>
            </a:r>
          </a:p>
          <a:p>
            <a:r>
              <a:rPr lang="en-US" dirty="0"/>
              <a:t>Near Future (weeks)</a:t>
            </a:r>
          </a:p>
          <a:p>
            <a:pPr lvl="1"/>
            <a:r>
              <a:rPr lang="en-US" dirty="0"/>
              <a:t>Conduct more analysis (remove assumptions - more complex)</a:t>
            </a:r>
          </a:p>
          <a:p>
            <a:pPr lvl="1"/>
            <a:r>
              <a:rPr lang="en-US" dirty="0"/>
              <a:t>Move to the physical motes </a:t>
            </a:r>
          </a:p>
          <a:p>
            <a:pPr lvl="1"/>
            <a:r>
              <a:rPr lang="en-US" dirty="0"/>
              <a:t>Not enough time do much more </a:t>
            </a:r>
          </a:p>
          <a:p>
            <a:r>
              <a:rPr lang="en-US" dirty="0"/>
              <a:t>Considerable Future (months)</a:t>
            </a:r>
          </a:p>
          <a:p>
            <a:pPr lvl="1"/>
            <a:r>
              <a:rPr lang="en-US" dirty="0"/>
              <a:t>Change execution platform (for packet acknowledging)</a:t>
            </a:r>
          </a:p>
          <a:p>
            <a:pPr lvl="1"/>
            <a:r>
              <a:rPr lang="en-US" dirty="0"/>
              <a:t>Extend LikeWHART – multi-hop network, larger topologies, per transmission channel hopping.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0761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B67251-D0CE-8449-9541-B7BCA267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924" y="202344"/>
            <a:ext cx="6940296" cy="1645920"/>
          </a:xfrm>
        </p:spPr>
        <p:txBody>
          <a:bodyPr/>
          <a:lstStyle/>
          <a:p>
            <a:r>
              <a:rPr lang="en-US" dirty="0"/>
              <a:t>RECORDED DEMO</a:t>
            </a:r>
          </a:p>
        </p:txBody>
      </p:sp>
      <p:pic>
        <p:nvPicPr>
          <p:cNvPr id="6" name="Main-Video.mov">
            <a:hlinkClick r:id="" action="ppaction://media"/>
            <a:extLst>
              <a:ext uri="{FF2B5EF4-FFF2-40B4-BE49-F238E27FC236}">
                <a16:creationId xmlns:a16="http://schemas.microsoft.com/office/drawing/2014/main" id="{CE517C7B-A331-D447-9904-F026E257F9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3010" y="2120900"/>
            <a:ext cx="8234123" cy="231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042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2B945-ECC3-AB4C-8A33-29F7C50038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19936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540B2-BA86-A245-9BEB-752B9583A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OF THE PROJECT AND THIS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28A2B-53A5-FE46-90D0-6ED7FFD51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Literature review into WSN protocols/platforms/issues</a:t>
            </a:r>
          </a:p>
          <a:p>
            <a:r>
              <a:rPr lang="en-US" dirty="0"/>
              <a:t>Specification, Optimization, Analysis and Integrity Assurance of a new Wireless Sensor Network (WSN) protocol</a:t>
            </a:r>
          </a:p>
          <a:p>
            <a:pPr lvl="1"/>
            <a:r>
              <a:rPr lang="en-US" sz="1400" b="1" dirty="0"/>
              <a:t>Specification</a:t>
            </a:r>
            <a:r>
              <a:rPr lang="en-US" sz="1400" dirty="0"/>
              <a:t>: of the protocol’s communicating methodologies</a:t>
            </a:r>
          </a:p>
          <a:p>
            <a:pPr lvl="1"/>
            <a:r>
              <a:rPr lang="en-US" sz="1400" b="1" dirty="0"/>
              <a:t>Optimization</a:t>
            </a:r>
            <a:r>
              <a:rPr lang="en-US" sz="1400" dirty="0"/>
              <a:t>: to reduce the idle time of the network</a:t>
            </a:r>
          </a:p>
          <a:p>
            <a:pPr lvl="1"/>
            <a:r>
              <a:rPr lang="en-US" sz="1400" b="1" dirty="0"/>
              <a:t>Analysis</a:t>
            </a:r>
            <a:r>
              <a:rPr lang="en-US" sz="1400" dirty="0"/>
              <a:t>: production of response time models &amp; validating them</a:t>
            </a:r>
          </a:p>
          <a:p>
            <a:pPr lvl="1"/>
            <a:r>
              <a:rPr lang="en-US" sz="1400" b="1" dirty="0"/>
              <a:t>Integrity Assurance</a:t>
            </a:r>
            <a:r>
              <a:rPr lang="en-US" sz="1400" dirty="0"/>
              <a:t>: of how well the protocol handles external interference</a:t>
            </a:r>
          </a:p>
          <a:p>
            <a:r>
              <a:rPr lang="en-US" sz="1600" dirty="0"/>
              <a:t>Conclusions and suggested further work from 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600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8689F-C1B3-9140-9429-82F137501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introduction to </a:t>
            </a:r>
            <a:r>
              <a:rPr lang="en-US" dirty="0" err="1"/>
              <a:t>wsn</a:t>
            </a:r>
            <a:r>
              <a:rPr lang="en-US" sz="1600" dirty="0" err="1"/>
              <a:t>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8A6E4-BF23-0145-B7AB-BBCCCD341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Wireless Sensor Networks</a:t>
            </a:r>
          </a:p>
          <a:p>
            <a:pPr lvl="1"/>
            <a:r>
              <a:rPr lang="en-US" dirty="0"/>
              <a:t>Large interconnected network of resource constrained devices (motes) used for real-time environment  monitoring [A. </a:t>
            </a:r>
            <a:r>
              <a:rPr lang="en-US" dirty="0" err="1"/>
              <a:t>Förster</a:t>
            </a:r>
            <a:r>
              <a:rPr lang="en-US" dirty="0"/>
              <a:t>, 2016] </a:t>
            </a:r>
          </a:p>
          <a:p>
            <a:r>
              <a:rPr lang="en-US" dirty="0"/>
              <a:t>Need to be able to prevent the influence of  [V. </a:t>
            </a:r>
            <a:r>
              <a:rPr lang="en-US" dirty="0" err="1"/>
              <a:t>Navda</a:t>
            </a:r>
            <a:r>
              <a:rPr lang="en-US" dirty="0"/>
              <a:t> et al, 2007]</a:t>
            </a:r>
          </a:p>
          <a:p>
            <a:pPr lvl="1"/>
            <a:r>
              <a:rPr lang="en-US" b="1" dirty="0"/>
              <a:t>External interference </a:t>
            </a:r>
            <a:r>
              <a:rPr lang="en-US" dirty="0"/>
              <a:t>(intentional and unintentional) </a:t>
            </a:r>
          </a:p>
          <a:p>
            <a:pPr lvl="1"/>
            <a:r>
              <a:rPr lang="en-US" b="1" dirty="0"/>
              <a:t>Internal interference</a:t>
            </a:r>
            <a:r>
              <a:rPr lang="en-US" dirty="0"/>
              <a:t> (single transmission at a time)</a:t>
            </a:r>
          </a:p>
          <a:p>
            <a:r>
              <a:rPr lang="en-US" dirty="0"/>
              <a:t>Protocols </a:t>
            </a:r>
          </a:p>
          <a:p>
            <a:pPr lvl="1"/>
            <a:r>
              <a:rPr lang="en-US" dirty="0"/>
              <a:t>IEEE 802.15.4 used as Physical layer [A. Cunha et al, 2007] </a:t>
            </a:r>
          </a:p>
          <a:p>
            <a:pPr lvl="2"/>
            <a:r>
              <a:rPr lang="en-US" dirty="0"/>
              <a:t>Beacon Enabled or Non-Beacon Enabled</a:t>
            </a:r>
          </a:p>
          <a:p>
            <a:pPr lvl="2"/>
            <a:r>
              <a:rPr lang="en-US" dirty="0"/>
              <a:t>Several sets of frequencies to transmit of (channels)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53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8474FC-4B7E-FC49-9D38-ED5E43442C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500" b="1" dirty="0"/>
              <a:t>Wireless HART</a:t>
            </a:r>
          </a:p>
          <a:p>
            <a:r>
              <a:rPr lang="en-US" sz="1500" dirty="0"/>
              <a:t>[J. Song et al, 2008] </a:t>
            </a:r>
            <a:endParaRPr lang="en-US" sz="13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F6DE85-21FD-9C4C-9B88-816E67B9AC5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Time Division Multiple Access </a:t>
            </a:r>
          </a:p>
          <a:p>
            <a:r>
              <a:rPr lang="en-US" dirty="0"/>
              <a:t>Superframes and timeslots</a:t>
            </a:r>
          </a:p>
          <a:p>
            <a:r>
              <a:rPr lang="en-US" dirty="0"/>
              <a:t>Centralized network manager</a:t>
            </a:r>
          </a:p>
          <a:p>
            <a:r>
              <a:rPr lang="en-US" dirty="0"/>
              <a:t>Channel Hopping &amp; Blacklisting</a:t>
            </a:r>
          </a:p>
          <a:p>
            <a:r>
              <a:rPr lang="en-US" b="1" dirty="0"/>
              <a:t>Inherent Internal Interference Managing</a:t>
            </a:r>
          </a:p>
          <a:p>
            <a:r>
              <a:rPr lang="en-US" b="1" dirty="0"/>
              <a:t>External interference managed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7C4E65B-B034-DD48-A1C3-068A7A01559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Carrier Sense Multiple Analysis with Collision Detection </a:t>
            </a:r>
          </a:p>
          <a:p>
            <a:r>
              <a:rPr lang="en-US" dirty="0"/>
              <a:t>Transmit when you’re ready and the channel is free</a:t>
            </a:r>
          </a:p>
          <a:p>
            <a:r>
              <a:rPr lang="en-US" dirty="0"/>
              <a:t>Back off factor</a:t>
            </a:r>
          </a:p>
          <a:p>
            <a:r>
              <a:rPr lang="en-US" dirty="0"/>
              <a:t>No channel hopping </a:t>
            </a:r>
          </a:p>
          <a:p>
            <a:r>
              <a:rPr lang="en-US" b="1" dirty="0"/>
              <a:t>Doesn’t respond to external interference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2CC899-2631-C346-999E-120DA4D3D1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sz="8000" b="1" dirty="0"/>
              <a:t>ZIGBEE </a:t>
            </a:r>
          </a:p>
          <a:p>
            <a:r>
              <a:rPr lang="en-US" sz="3700" dirty="0"/>
              <a:t>[</a:t>
            </a:r>
            <a:r>
              <a:rPr lang="en-GB" sz="3700" dirty="0"/>
              <a:t>B. Chen </a:t>
            </a:r>
            <a:r>
              <a:rPr lang="en-US" sz="3700" dirty="0"/>
              <a:t>et al, 2006]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4ECA99A-988E-614F-9593-A9D4E215C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DIFFERENT PROTOCOLS</a:t>
            </a:r>
          </a:p>
        </p:txBody>
      </p:sp>
    </p:spTree>
    <p:extLst>
      <p:ext uri="{BB962C8B-B14F-4D97-AF65-F5344CB8AC3E}">
        <p14:creationId xmlns:p14="http://schemas.microsoft.com/office/powerpoint/2010/main" val="1999997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C7B20-0098-434D-B8EC-7A7860FB6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EXEUCTION PLATFORMS &amp; RESPONSE TIME ANALYSIS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D7E54-49E7-A446-A336-8FE939EA0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Variety of virtual machines/operating system choices providing abstraction from the hardware </a:t>
            </a:r>
            <a:r>
              <a:rPr lang="en-US" sz="1400" dirty="0"/>
              <a:t>[A. Caracas et al, 2009] </a:t>
            </a:r>
          </a:p>
          <a:p>
            <a:r>
              <a:rPr lang="en-US" b="1" dirty="0" err="1"/>
              <a:t>TinyOS</a:t>
            </a:r>
            <a:endParaRPr lang="en-US" b="1" dirty="0"/>
          </a:p>
          <a:p>
            <a:pPr lvl="1"/>
            <a:r>
              <a:rPr lang="en-US" dirty="0"/>
              <a:t>C-like language, </a:t>
            </a:r>
            <a:r>
              <a:rPr lang="en-US" dirty="0" err="1"/>
              <a:t>nesC</a:t>
            </a:r>
            <a:r>
              <a:rPr lang="en-US" dirty="0"/>
              <a:t> </a:t>
            </a:r>
            <a:r>
              <a:rPr lang="en-US" sz="1400" dirty="0"/>
              <a:t>[</a:t>
            </a:r>
            <a:r>
              <a:rPr lang="en-GB" sz="1400" dirty="0"/>
              <a:t>A. Cunha et al, 2007]</a:t>
            </a:r>
            <a:endParaRPr lang="en-US" sz="1400" dirty="0"/>
          </a:p>
          <a:p>
            <a:r>
              <a:rPr lang="en-US" b="1" dirty="0"/>
              <a:t>Mote Runner</a:t>
            </a:r>
          </a:p>
          <a:p>
            <a:r>
              <a:rPr lang="en-US" dirty="0"/>
              <a:t>Strictly-typed HLLs supports (Java and C# mainly) </a:t>
            </a:r>
            <a:r>
              <a:rPr lang="en-US" sz="1400" dirty="0"/>
              <a:t>[A. Caracas et al, 2009] </a:t>
            </a:r>
          </a:p>
          <a:p>
            <a:pPr lvl="1"/>
            <a:r>
              <a:rPr lang="en-US" dirty="0"/>
              <a:t>Simulator</a:t>
            </a:r>
          </a:p>
          <a:p>
            <a:pPr lvl="1"/>
            <a:r>
              <a:rPr lang="en-US" dirty="0"/>
              <a:t>Eclipse IDE plugin for debugging</a:t>
            </a:r>
          </a:p>
          <a:p>
            <a:r>
              <a:rPr lang="en-US" dirty="0"/>
              <a:t>(Briefly) Considered fixed priority scheduling and response time analysis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558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F539F-E500-9E48-8006-CE2877AFE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703" y="804672"/>
            <a:ext cx="3290594" cy="1141497"/>
          </a:xfrm>
        </p:spPr>
        <p:txBody>
          <a:bodyPr>
            <a:normAutofit/>
          </a:bodyPr>
          <a:lstStyle/>
          <a:p>
            <a:r>
              <a:rPr lang="en-US" dirty="0"/>
              <a:t>data transfer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61D1C-8706-F14A-A8F4-3D50CBC22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Defined 10 randomly generated data transfers between 5 nodes (A to E) as a case study for our analysis</a:t>
            </a:r>
          </a:p>
          <a:p>
            <a:r>
              <a:rPr lang="en-US" dirty="0"/>
              <a:t>Simplifying assumption about periods</a:t>
            </a:r>
          </a:p>
          <a:p>
            <a:pPr lvl="1"/>
            <a:r>
              <a:rPr lang="en-US" dirty="0"/>
              <a:t>No transfer needs to occur before all other have completed</a:t>
            </a:r>
          </a:p>
          <a:p>
            <a:r>
              <a:rPr lang="en-US" dirty="0"/>
              <a:t>Simplifying assumptions about topology (all in range)</a:t>
            </a:r>
          </a:p>
          <a:p>
            <a:pPr lvl="1"/>
            <a:r>
              <a:rPr lang="en-US" dirty="0"/>
              <a:t>Devices only need to transmit/receive data </a:t>
            </a:r>
          </a:p>
          <a:p>
            <a:r>
              <a:rPr lang="en-US" dirty="0"/>
              <a:t>Implicit Deadlines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D28126A-2721-B34A-BC48-362817A016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541902"/>
              </p:ext>
            </p:extLst>
          </p:nvPr>
        </p:nvGraphicFramePr>
        <p:xfrm>
          <a:off x="168334" y="2565270"/>
          <a:ext cx="4237412" cy="256486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878839">
                  <a:extLst>
                    <a:ext uri="{9D8B030D-6E8A-4147-A177-3AD203B41FA5}">
                      <a16:colId xmlns:a16="http://schemas.microsoft.com/office/drawing/2014/main" val="1607547070"/>
                    </a:ext>
                  </a:extLst>
                </a:gridCol>
                <a:gridCol w="878839">
                  <a:extLst>
                    <a:ext uri="{9D8B030D-6E8A-4147-A177-3AD203B41FA5}">
                      <a16:colId xmlns:a16="http://schemas.microsoft.com/office/drawing/2014/main" val="3568374387"/>
                    </a:ext>
                  </a:extLst>
                </a:gridCol>
                <a:gridCol w="820364">
                  <a:extLst>
                    <a:ext uri="{9D8B030D-6E8A-4147-A177-3AD203B41FA5}">
                      <a16:colId xmlns:a16="http://schemas.microsoft.com/office/drawing/2014/main" val="222353705"/>
                    </a:ext>
                  </a:extLst>
                </a:gridCol>
                <a:gridCol w="829685">
                  <a:extLst>
                    <a:ext uri="{9D8B030D-6E8A-4147-A177-3AD203B41FA5}">
                      <a16:colId xmlns:a16="http://schemas.microsoft.com/office/drawing/2014/main" val="1002925536"/>
                    </a:ext>
                  </a:extLst>
                </a:gridCol>
                <a:gridCol w="829685">
                  <a:extLst>
                    <a:ext uri="{9D8B030D-6E8A-4147-A177-3AD203B41FA5}">
                      <a16:colId xmlns:a16="http://schemas.microsoft.com/office/drawing/2014/main" val="299453020"/>
                    </a:ext>
                  </a:extLst>
                </a:gridCol>
              </a:tblGrid>
              <a:tr h="36623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ID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Source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GB" sz="1100" b="1" dirty="0" err="1">
                          <a:effectLst/>
                        </a:rPr>
                        <a:t>Dest</a:t>
                      </a:r>
                      <a:r>
                        <a:rPr lang="en-GB" sz="1100" b="1" dirty="0">
                          <a:effectLst/>
                        </a:rPr>
                        <a:t>.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Size (bytes)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GB" sz="1100" b="1" dirty="0">
                          <a:effectLst/>
                        </a:rPr>
                        <a:t>Priority</a:t>
                      </a:r>
                      <a:endParaRPr lang="en-GB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1778341600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1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B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E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43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1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2642316358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2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A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D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33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2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2630790650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3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C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E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24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3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2304656119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4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B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C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12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4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3319636944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5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D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B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45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5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1129552839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6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D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C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25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6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1858443806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7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B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E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14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7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3998944884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8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A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B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11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8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3157082745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9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D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A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18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9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3389959945"/>
                  </a:ext>
                </a:extLst>
              </a:tr>
              <a:tr h="2198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10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B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C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>
                          <a:effectLst/>
                        </a:rPr>
                        <a:t>32</a:t>
                      </a:r>
                      <a:endParaRPr lang="en-GB" sz="12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0" dirty="0">
                          <a:effectLst/>
                        </a:rPr>
                        <a:t>10</a:t>
                      </a:r>
                      <a:endParaRPr lang="en-GB" sz="1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3026" marR="103026" marT="0" marB="0" anchor="ctr"/>
                </a:tc>
                <a:extLst>
                  <a:ext uri="{0D108BD9-81ED-4DB2-BD59-A6C34878D82A}">
                    <a16:rowId xmlns:a16="http://schemas.microsoft.com/office/drawing/2014/main" val="13068885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2213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3310-BCEF-CC46-9061-F7B3AAC8F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&amp;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2CD8C-3D8B-E74B-B765-B13592651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Choice of execution platform – Mote Runner </a:t>
            </a:r>
          </a:p>
          <a:p>
            <a:r>
              <a:rPr lang="en-US" dirty="0"/>
              <a:t>Based off  WirelessHART – transmission determinism</a:t>
            </a:r>
          </a:p>
          <a:p>
            <a:r>
              <a:rPr lang="en-US" dirty="0"/>
              <a:t>Definition of </a:t>
            </a:r>
            <a:r>
              <a:rPr lang="en-US" b="1" dirty="0"/>
              <a:t>LikeWHART</a:t>
            </a:r>
          </a:p>
          <a:p>
            <a:pPr lvl="1"/>
            <a:r>
              <a:rPr lang="en-US" dirty="0"/>
              <a:t>Beacon Enabled – Superframe of timeslots</a:t>
            </a:r>
          </a:p>
          <a:p>
            <a:pPr lvl="2"/>
            <a:r>
              <a:rPr lang="en-US" dirty="0"/>
              <a:t>Timer-based interrupts</a:t>
            </a:r>
          </a:p>
          <a:p>
            <a:pPr lvl="1"/>
            <a:r>
              <a:rPr lang="en-US" dirty="0"/>
              <a:t>Packet Acknowledgment to ensure delivery</a:t>
            </a:r>
          </a:p>
          <a:p>
            <a:pPr lvl="2"/>
            <a:r>
              <a:rPr lang="en-US" dirty="0"/>
              <a:t>Not implemented due to lack of documentation</a:t>
            </a:r>
          </a:p>
          <a:p>
            <a:pPr lvl="1"/>
            <a:r>
              <a:rPr lang="en-US" dirty="0"/>
              <a:t>Channel Hopping (every superframe) - next channel broadcast by the Network Manager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344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8B5D7-629D-4B4E-B7E0-E0738BCFB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+ RESPONSE 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E250C-C9A6-3A4D-8FD0-831EC0834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Smallest Transfer First (STF)</a:t>
            </a:r>
            <a:r>
              <a:rPr lang="en-US" dirty="0"/>
              <a:t> vs </a:t>
            </a:r>
            <a:r>
              <a:rPr lang="en-US" b="1" dirty="0"/>
              <a:t>Fixed Priority Scheduling (FPS)</a:t>
            </a:r>
            <a:endParaRPr lang="en-US" dirty="0"/>
          </a:p>
          <a:p>
            <a:r>
              <a:rPr lang="en-US" dirty="0"/>
              <a:t>Response time models produced using previous assumptions</a:t>
            </a:r>
          </a:p>
          <a:p>
            <a:r>
              <a:rPr lang="en-US" dirty="0"/>
              <a:t>Synchronisation constant</a:t>
            </a:r>
          </a:p>
          <a:p>
            <a:pPr lvl="1"/>
            <a:r>
              <a:rPr lang="en-US" dirty="0"/>
              <a:t>Setup time for each superframe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C3C04E-B637-6146-AAE9-AB47B0FD8D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98" r="57311" b="24048"/>
          <a:stretch/>
        </p:blipFill>
        <p:spPr>
          <a:xfrm>
            <a:off x="437645" y="5054228"/>
            <a:ext cx="3502278" cy="76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2BB94E-D9CA-A943-B65A-37D2D7B4D6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724" t="12964" r="8359" b="31480"/>
          <a:stretch/>
        </p:blipFill>
        <p:spPr>
          <a:xfrm>
            <a:off x="4699000" y="5054228"/>
            <a:ext cx="40132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763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01E9D-B64B-5941-A970-D7A5A2DE2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METHODOLOGIES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D04C9-DC8A-F74E-AF72-C61E2E2BE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Simulator </a:t>
            </a:r>
          </a:p>
          <a:p>
            <a:pPr lvl="1"/>
            <a:r>
              <a:rPr lang="en-US" dirty="0"/>
              <a:t>Logger outputs acting as packet acknowledgment</a:t>
            </a:r>
          </a:p>
          <a:p>
            <a:pPr lvl="1"/>
            <a:r>
              <a:rPr lang="en-US" dirty="0"/>
              <a:t>Software model, doesn’t emulate the hardware</a:t>
            </a:r>
          </a:p>
          <a:p>
            <a:r>
              <a:rPr lang="en-US" dirty="0"/>
              <a:t>Optimization: two devices with network manager (NM)</a:t>
            </a:r>
          </a:p>
          <a:p>
            <a:pPr lvl="1"/>
            <a:r>
              <a:rPr lang="en-US" dirty="0"/>
              <a:t>Minimization of idle time</a:t>
            </a:r>
          </a:p>
          <a:p>
            <a:pPr lvl="1"/>
            <a:r>
              <a:rPr lang="en-US" dirty="0"/>
              <a:t>Smallest timeslot found for 10, 20, 30, 40, 50 bytes</a:t>
            </a:r>
          </a:p>
          <a:p>
            <a:r>
              <a:rPr lang="en-US" dirty="0"/>
              <a:t>Synchronisation Constant: single node with NM</a:t>
            </a:r>
          </a:p>
          <a:p>
            <a:r>
              <a:rPr lang="en-US" dirty="0"/>
              <a:t>Integrity: NM + two network devices + rogue device </a:t>
            </a:r>
          </a:p>
          <a:p>
            <a:pPr lvl="1"/>
            <a:r>
              <a:rPr lang="en-US" dirty="0"/>
              <a:t>Increased rate of channel changing</a:t>
            </a:r>
          </a:p>
          <a:p>
            <a:r>
              <a:rPr lang="en-US" dirty="0"/>
              <a:t>Response Times: Computed &amp;  measured using specification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61929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4695</TotalTime>
  <Words>906</Words>
  <Application>Microsoft Macintosh PowerPoint</Application>
  <PresentationFormat>On-screen Show (4:3)</PresentationFormat>
  <Paragraphs>169</Paragraphs>
  <Slides>14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Gill Sans MT</vt:lpstr>
      <vt:lpstr>Times New Roman</vt:lpstr>
      <vt:lpstr>Parcel</vt:lpstr>
      <vt:lpstr>Real-Time communication guarantees OVER Mote Runner</vt:lpstr>
      <vt:lpstr>SCOPE OF THE PROJECT AND THIS PRESENTATION</vt:lpstr>
      <vt:lpstr>An introduction to wsns</vt:lpstr>
      <vt:lpstr>TWO DIFFERENT PROTOCOLS</vt:lpstr>
      <vt:lpstr>EXEUCTION PLATFORMS &amp; RESPONSE TIME ANALYSIS </vt:lpstr>
      <vt:lpstr>data transfer specification</vt:lpstr>
      <vt:lpstr>DESIGN &amp; IMPLEMENTATION</vt:lpstr>
      <vt:lpstr>SCHEDULING + RESPONSE TIMES</vt:lpstr>
      <vt:lpstr>ANALYSIS METHODOLOGIES</vt:lpstr>
      <vt:lpstr>RESULTS </vt:lpstr>
      <vt:lpstr>CONLCUSIONS</vt:lpstr>
      <vt:lpstr>Further work</vt:lpstr>
      <vt:lpstr>RECORDED DEMO</vt:lpstr>
      <vt:lpstr>Questions?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communication guarantees in Mote Runner</dc:title>
  <dc:creator>Jonathan Derrick</dc:creator>
  <cp:lastModifiedBy>Jonathan Derrick</cp:lastModifiedBy>
  <cp:revision>99</cp:revision>
  <dcterms:created xsi:type="dcterms:W3CDTF">2018-04-30T15:53:18Z</dcterms:created>
  <dcterms:modified xsi:type="dcterms:W3CDTF">2018-05-03T22:23:02Z</dcterms:modified>
</cp:coreProperties>
</file>

<file path=docProps/thumbnail.jpeg>
</file>